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70" r:id="rId14"/>
    <p:sldId id="269" r:id="rId15"/>
    <p:sldId id="273" r:id="rId16"/>
    <p:sldId id="274" r:id="rId17"/>
    <p:sldId id="272" r:id="rId18"/>
    <p:sldId id="271" r:id="rId19"/>
    <p:sldId id="275" r:id="rId20"/>
    <p:sldId id="276" r:id="rId21"/>
    <p:sldId id="279" r:id="rId22"/>
    <p:sldId id="285" r:id="rId23"/>
    <p:sldId id="286" r:id="rId24"/>
    <p:sldId id="287" r:id="rId25"/>
    <p:sldId id="289" r:id="rId26"/>
    <p:sldId id="288" r:id="rId27"/>
    <p:sldId id="290" r:id="rId28"/>
    <p:sldId id="291" r:id="rId29"/>
    <p:sldId id="292" r:id="rId30"/>
    <p:sldId id="293" r:id="rId31"/>
    <p:sldId id="283" r:id="rId32"/>
    <p:sldId id="281" r:id="rId33"/>
    <p:sldId id="282" r:id="rId34"/>
    <p:sldId id="295"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28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png"/><Relationship Id="rId5" Type="http://schemas.openxmlformats.org/officeDocument/2006/relationships/image" Target="../media/image4.sv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2073210"/>
            <a:ext cx="5065493" cy="2492990"/>
          </a:xfrm>
          <a:prstGeom prst="rect">
            <a:avLst/>
          </a:prstGeom>
        </p:spPr>
        <p:txBody>
          <a:bodyPr wrap="square" lIns="0" tIns="0" rIns="0" bIns="0" rtlCol="0" anchor="t">
            <a:spAutoFit/>
          </a:bodyPr>
          <a:lstStyle/>
          <a:p>
            <a:pPr defTabSz="609630">
              <a:spcBef>
                <a:spcPct val="0"/>
              </a:spcBef>
            </a:pPr>
            <a:r>
              <a:rPr lang="en-US" sz="5400" b="1" spc="-300" dirty="0">
                <a:solidFill>
                  <a:srgbClr val="FFFFFF"/>
                </a:solidFill>
                <a:latin typeface="Anantason Semi-Bold"/>
                <a:cs typeface="Anantason Semi-Bold"/>
              </a:rPr>
              <a:t>SEO Navigator: From Audit to Action Summary</a:t>
            </a:r>
            <a:endParaRPr lang="en-US" sz="54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205281" y="5866897"/>
            <a:ext cx="3731136" cy="298864"/>
          </a:xfrm>
          <a:prstGeom prst="rect">
            <a:avLst/>
          </a:prstGeom>
        </p:spPr>
        <p:txBody>
          <a:bodyPr wrap="square" lIns="0" tIns="0" rIns="0" bIns="0" rtlCol="0" anchor="t">
            <a:spAutoFit/>
          </a:bodyPr>
          <a:lstStyle/>
          <a:p>
            <a:pPr algn="r" defTabSz="609630">
              <a:lnSpc>
                <a:spcPts val="2477"/>
              </a:lnSpc>
              <a:spcBef>
                <a:spcPct val="0"/>
              </a:spcBef>
            </a:pPr>
            <a:r>
              <a:rPr lang="en-US" sz="2000" b="1" dirty="0" err="1">
                <a:solidFill>
                  <a:srgbClr val="FFFFFF"/>
                </a:solidFill>
                <a:latin typeface="Aileron Bold"/>
                <a:ea typeface="Aileron Bold"/>
                <a:cs typeface="Aileron Bold"/>
                <a:sym typeface="Aileron Bold"/>
              </a:rPr>
              <a:t>Thambidurai</a:t>
            </a:r>
            <a:r>
              <a:rPr lang="en-US" sz="2000" b="1" dirty="0">
                <a:solidFill>
                  <a:srgbClr val="FFFFFF"/>
                </a:solidFill>
                <a:latin typeface="Aileron Bold"/>
                <a:ea typeface="Aileron Bold"/>
                <a:cs typeface="Aileron Bold"/>
                <a:sym typeface="Aileron Bold"/>
              </a:rPr>
              <a:t> </a:t>
            </a:r>
            <a:r>
              <a:rPr lang="en-US" sz="2000" b="1" dirty="0" err="1">
                <a:solidFill>
                  <a:srgbClr val="FFFFFF"/>
                </a:solidFill>
                <a:latin typeface="Aileron Bold"/>
                <a:ea typeface="Aileron Bold"/>
                <a:cs typeface="Aileron Bold"/>
                <a:sym typeface="Aileron Bold"/>
              </a:rPr>
              <a:t>Sundaramoorthy</a:t>
            </a:r>
            <a:endParaRPr lang="en-US" sz="2000" b="1" dirty="0">
              <a:solidFill>
                <a:srgbClr val="FFFFFF"/>
              </a:solidFill>
              <a:latin typeface="Aileron Bold"/>
              <a:ea typeface="Aileron Bold"/>
              <a:cs typeface="Aileron Bold"/>
              <a:sym typeface="Ailero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138235"/>
            <a:ext cx="5937500"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8152" y="154646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54827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211791"/>
            <a:ext cx="10817461" cy="4457242"/>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900258"/>
            <a:ext cx="4996154" cy="46487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10"/>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59429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697472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1225" y="3264912"/>
            <a:ext cx="63760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1225" y="4218280"/>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775886592"/>
              </p:ext>
            </p:extLst>
          </p:nvPr>
        </p:nvGraphicFramePr>
        <p:xfrm>
          <a:off x="1337089" y="4784446"/>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06404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907867"/>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909673"/>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97091"/>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8" y="-54011"/>
            <a:ext cx="5009452"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36619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36800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011959"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grpSp>
        <p:nvGrpSpPr>
          <p:cNvPr id="10" name="Group 4">
            <a:extLst>
              <a:ext uri="{FF2B5EF4-FFF2-40B4-BE49-F238E27FC236}">
                <a16:creationId xmlns:a16="http://schemas.microsoft.com/office/drawing/2014/main" id="{EEBF2FED-894A-D6D1-F05C-9638E3ACC7F1}"/>
              </a:ext>
            </a:extLst>
          </p:cNvPr>
          <p:cNvGrpSpPr/>
          <p:nvPr/>
        </p:nvGrpSpPr>
        <p:grpSpPr>
          <a:xfrm>
            <a:off x="545187" y="1375277"/>
            <a:ext cx="11038661" cy="4662326"/>
            <a:chOff x="0" y="-47625"/>
            <a:chExt cx="2186727" cy="593463"/>
          </a:xfrm>
        </p:grpSpPr>
        <p:sp>
          <p:nvSpPr>
            <p:cNvPr id="11" name="Freeform 5">
              <a:extLst>
                <a:ext uri="{FF2B5EF4-FFF2-40B4-BE49-F238E27FC236}">
                  <a16:creationId xmlns:a16="http://schemas.microsoft.com/office/drawing/2014/main" id="{4DB15B33-6132-B1E2-1F69-A5409DD10EE5}"/>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2FF736B-E2DE-9C1B-2C43-CE596316CFC0}"/>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14">
            <a:extLst>
              <a:ext uri="{FF2B5EF4-FFF2-40B4-BE49-F238E27FC236}">
                <a16:creationId xmlns:a16="http://schemas.microsoft.com/office/drawing/2014/main" id="{178D893A-6C1F-CD4B-DB8C-7D911EC6FC9B}"/>
              </a:ext>
            </a:extLst>
          </p:cNvPr>
          <p:cNvSpPr txBox="1"/>
          <p:nvPr/>
        </p:nvSpPr>
        <p:spPr>
          <a:xfrm>
            <a:off x="746423" y="1657449"/>
            <a:ext cx="10636188" cy="4097981"/>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Competitors offer comprehensive business management with features like GST billing, invoicing, inventory management and e-way billing.</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Emphasizing user-friendly interface for small businesses to diverse business needs.</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Collaborates with industry association and participates in events to increase brand visibility.</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23559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2085888"/>
            <a:ext cx="7798869" cy="1411783"/>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575885"/>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1021734"/>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692475"/>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87647" y="141241"/>
            <a:ext cx="43596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345338" cy="434285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048220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213453" y="-160406"/>
            <a:ext cx="1176509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753907" y="1267905"/>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909588" y="1897800"/>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304747" y="1376092"/>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68541" y="3974598"/>
            <a:ext cx="4055385"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5922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977193" y="3865330"/>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5132876" y="4570017"/>
            <a:ext cx="6586346" cy="1203535"/>
          </a:xfrm>
          <a:prstGeom prst="rect">
            <a:avLst/>
          </a:prstGeom>
        </p:spPr>
        <p:txBody>
          <a:bodyPr wrap="square" lIns="0" tIns="0" rIns="0" bIns="0" rtlCol="0" anchor="t">
            <a:spAutoFit/>
          </a:bodyPr>
          <a:lstStyle/>
          <a:p>
            <a:pPr algn="just">
              <a:lnSpc>
                <a:spcPct val="150000"/>
              </a:lnSpc>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7045524" y="3967349"/>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6670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79157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440222" y="-90168"/>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460723" y="-105514"/>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135874" y="-162299"/>
            <a:ext cx="11920250"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145577" y="-168437"/>
            <a:ext cx="11956163"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96956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31526"/>
            <a:ext cx="434598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6420820" cy="271298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538429" y="-168385"/>
            <a:ext cx="4338488"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a:t>
            </a:r>
            <a:r>
              <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08152" y="-182567"/>
            <a:ext cx="3322403"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400" b="1" spc="-150" dirty="0">
                <a:solidFill>
                  <a:srgbClr val="FFFFFF"/>
                </a:solidFill>
                <a:latin typeface="Anantason Semi-Bold"/>
                <a:ea typeface="Anantason Semi-Bold"/>
                <a:cs typeface="Anantason Semi-Bold"/>
                <a:sym typeface="Anantason Semi-Bold"/>
              </a:rPr>
              <a:t>Broken</a:t>
            </a:r>
            <a:r>
              <a:rPr lang="en-US" sz="4400" b="1" spc="-300" dirty="0">
                <a:solidFill>
                  <a:srgbClr val="FFFFFF"/>
                </a:solidFill>
                <a:latin typeface="Anantason Semi-Bold"/>
                <a:ea typeface="Anantason Semi-Bold"/>
                <a:cs typeface="Anantason Semi-Bold"/>
                <a:sym typeface="Anantason Semi-Bold"/>
              </a:rPr>
              <a:t> Links</a:t>
            </a:r>
            <a:endPar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537010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347461" y="-164357"/>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B199A25E-FA6E-9B5C-7E1D-2025C82D86B4}"/>
              </a:ext>
            </a:extLst>
          </p:cNvPr>
          <p:cNvGrpSpPr/>
          <p:nvPr/>
        </p:nvGrpSpPr>
        <p:grpSpPr>
          <a:xfrm>
            <a:off x="342314" y="1225483"/>
            <a:ext cx="11507372" cy="5132737"/>
            <a:chOff x="0" y="-47625"/>
            <a:chExt cx="2186727" cy="593463"/>
          </a:xfrm>
        </p:grpSpPr>
        <p:sp>
          <p:nvSpPr>
            <p:cNvPr id="10" name="Freeform 5">
              <a:extLst>
                <a:ext uri="{FF2B5EF4-FFF2-40B4-BE49-F238E27FC236}">
                  <a16:creationId xmlns:a16="http://schemas.microsoft.com/office/drawing/2014/main" id="{0F14D87F-EF9B-4A47-EFC2-EB91C02B901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64AF0966-FBBD-9DFD-6022-781CFBC2A3A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93FE2A2C-C85A-52FC-142D-7C1CB9631C52}"/>
              </a:ext>
            </a:extLst>
          </p:cNvPr>
          <p:cNvSpPr txBox="1"/>
          <p:nvPr/>
        </p:nvSpPr>
        <p:spPr>
          <a:xfrm>
            <a:off x="655043" y="1394443"/>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 </a:t>
            </a:r>
            <a:r>
              <a:rPr lang="en-IN" sz="2000" b="1" dirty="0">
                <a:solidFill>
                  <a:srgbClr val="C00000"/>
                </a:solidFill>
              </a:rPr>
              <a:t>Speed Index (SI)</a:t>
            </a:r>
            <a:r>
              <a:rPr lang="en-IN" sz="2000" b="1" dirty="0"/>
              <a:t> exceeds its range in all the analysis which should be within the range to have the contents quickly visible on the page.</a:t>
            </a:r>
          </a:p>
          <a:p>
            <a:pPr marL="285750" indent="-285750">
              <a:buFont typeface="Wingdings" panose="05000000000000000000" pitchFamily="2" charset="2"/>
              <a:buChar char="v"/>
            </a:pPr>
            <a:r>
              <a:rPr lang="en-US" sz="2000" b="1" dirty="0"/>
              <a:t>Improve the </a:t>
            </a:r>
            <a:r>
              <a:rPr lang="en-US" sz="2000" b="1" dirty="0">
                <a:solidFill>
                  <a:srgbClr val="C00000"/>
                </a:solidFill>
              </a:rPr>
              <a:t>Page Speed </a:t>
            </a:r>
            <a:r>
              <a:rPr lang="en-US" sz="2000" b="1" dirty="0"/>
              <a:t>loading times by compressing images, leveraging browser caching, and minimizing code.</a:t>
            </a:r>
            <a:endParaRPr lang="en-IN" sz="2000" b="1" dirty="0"/>
          </a:p>
          <a:p>
            <a:pPr marL="285750" indent="-285750">
              <a:buFont typeface="Wingdings" panose="05000000000000000000" pitchFamily="2" charset="2"/>
              <a:buChar char="v"/>
            </a:pPr>
            <a:r>
              <a:rPr lang="en-IN" sz="2000" b="1" dirty="0"/>
              <a:t>The </a:t>
            </a:r>
            <a:r>
              <a:rPr lang="en-IN" sz="2000" b="1" dirty="0">
                <a:solidFill>
                  <a:srgbClr val="C00000"/>
                </a:solidFill>
              </a:rPr>
              <a:t>SEO Title </a:t>
            </a:r>
            <a:r>
              <a:rPr lang="en-IN" sz="2000" b="1" dirty="0"/>
              <a:t>character length should be within the range between 40 to 65 by relating to the keywords research.</a:t>
            </a:r>
          </a:p>
          <a:p>
            <a:pPr marL="285750" indent="-285750">
              <a:buFont typeface="Wingdings" panose="05000000000000000000" pitchFamily="2" charset="2"/>
              <a:buChar char="v"/>
            </a:pPr>
            <a:r>
              <a:rPr lang="en-IN" sz="2000" b="1" dirty="0"/>
              <a:t>The </a:t>
            </a:r>
            <a:r>
              <a:rPr lang="en-IN" sz="2000" b="1" dirty="0">
                <a:solidFill>
                  <a:srgbClr val="C00000"/>
                </a:solidFill>
              </a:rPr>
              <a:t>Meta Description </a:t>
            </a:r>
            <a:r>
              <a:rPr lang="en-IN" sz="2000" b="1" dirty="0"/>
              <a:t>should accurately reflect the content and the character length should be within the range between 120 to 160.</a:t>
            </a:r>
          </a:p>
          <a:p>
            <a:pPr marL="285750" indent="-285750">
              <a:buFont typeface="Wingdings" panose="05000000000000000000" pitchFamily="2" charset="2"/>
              <a:buChar char="v"/>
            </a:pPr>
            <a:r>
              <a:rPr lang="en-US" sz="2000" b="1" dirty="0"/>
              <a:t>Use </a:t>
            </a:r>
            <a:r>
              <a:rPr lang="en-US" sz="2000" b="1" dirty="0">
                <a:solidFill>
                  <a:srgbClr val="C00000"/>
                </a:solidFill>
              </a:rPr>
              <a:t>Header Tags (H1,H2,H3</a:t>
            </a:r>
            <a:r>
              <a:rPr lang="en-US" sz="2000" b="1" dirty="0"/>
              <a:t>) to structure content hierarchically, making it easier for search engines to understand the page's main topics.</a:t>
            </a:r>
          </a:p>
          <a:p>
            <a:pPr marL="285750" indent="-285750">
              <a:buFont typeface="Wingdings" panose="05000000000000000000" pitchFamily="2" charset="2"/>
              <a:buChar char="v"/>
            </a:pPr>
            <a:r>
              <a:rPr lang="en-US" sz="2000" b="1" dirty="0"/>
              <a:t>Should Incorporate descriptive </a:t>
            </a:r>
            <a:r>
              <a:rPr lang="en-US" sz="2000" b="1" dirty="0">
                <a:solidFill>
                  <a:srgbClr val="C00000"/>
                </a:solidFill>
              </a:rPr>
              <a:t>Alt Text </a:t>
            </a:r>
            <a:r>
              <a:rPr lang="en-US" sz="2000" b="1" dirty="0"/>
              <a:t>for all images to improve accessibility and provide additional context to search engines.</a:t>
            </a:r>
          </a:p>
          <a:p>
            <a:pPr marL="285750" indent="-285750">
              <a:buFont typeface="Wingdings" panose="05000000000000000000" pitchFamily="2" charset="2"/>
              <a:buChar char="v"/>
            </a:pPr>
            <a:r>
              <a:rPr lang="en-US" sz="2000" b="1" dirty="0"/>
              <a:t>Create informative and engaging content that addresses the specific needs of your target audience through different format </a:t>
            </a:r>
            <a:r>
              <a:rPr lang="en-US" sz="2000" b="1" dirty="0">
                <a:solidFill>
                  <a:srgbClr val="C00000"/>
                </a:solidFill>
              </a:rPr>
              <a:t>Blog Posts </a:t>
            </a:r>
            <a:r>
              <a:rPr lang="en-US" sz="2000" b="1" dirty="0"/>
              <a:t>by offering step-by-step guides on utilizing various features of JustBilling software effectively.</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D0E256B9-8F97-B6B1-ABFA-055B5DB616FC}"/>
              </a:ext>
            </a:extLst>
          </p:cNvPr>
          <p:cNvGrpSpPr/>
          <p:nvPr/>
        </p:nvGrpSpPr>
        <p:grpSpPr>
          <a:xfrm>
            <a:off x="349370" y="1349925"/>
            <a:ext cx="11507372" cy="4835302"/>
            <a:chOff x="0" y="-47625"/>
            <a:chExt cx="2186727" cy="593463"/>
          </a:xfrm>
        </p:grpSpPr>
        <p:sp>
          <p:nvSpPr>
            <p:cNvPr id="10" name="Freeform 5">
              <a:extLst>
                <a:ext uri="{FF2B5EF4-FFF2-40B4-BE49-F238E27FC236}">
                  <a16:creationId xmlns:a16="http://schemas.microsoft.com/office/drawing/2014/main" id="{A2B15C67-5F98-96EF-E677-B503F1218B2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FECA147C-34E8-2CF9-A94F-C6BC6DC9610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B77D46EE-D2CF-5891-D36B-98B595E52C28}"/>
              </a:ext>
            </a:extLst>
          </p:cNvPr>
          <p:cNvSpPr txBox="1"/>
          <p:nvPr/>
        </p:nvSpPr>
        <p:spPr>
          <a:xfrm>
            <a:off x="662099" y="1518885"/>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a:t>
            </a:r>
            <a:r>
              <a:rPr lang="en-IN" sz="2000" b="1" dirty="0">
                <a:solidFill>
                  <a:srgbClr val="C00000"/>
                </a:solidFill>
              </a:rPr>
              <a:t> Keyword Research </a:t>
            </a:r>
            <a:r>
              <a:rPr lang="en-IN" sz="2000" b="1" dirty="0"/>
              <a:t>should focus on the character length by creating short-tail &amp; long-tail keywords. Should identify the terms and specific phrases that our potential customers search for.</a:t>
            </a:r>
          </a:p>
          <a:p>
            <a:pPr marL="285750" indent="-285750">
              <a:buFont typeface="Wingdings" panose="05000000000000000000" pitchFamily="2" charset="2"/>
              <a:buChar char="v"/>
            </a:pPr>
            <a:r>
              <a:rPr lang="en-IN" sz="2000" b="1" dirty="0"/>
              <a:t>The</a:t>
            </a:r>
            <a:r>
              <a:rPr lang="en-IN" sz="2000" b="1" dirty="0">
                <a:solidFill>
                  <a:srgbClr val="C00000"/>
                </a:solidFill>
              </a:rPr>
              <a:t> Broken links </a:t>
            </a:r>
            <a:r>
              <a:rPr lang="en-IN" sz="2000" b="1" dirty="0"/>
              <a:t>should be identified on all the web pages in the website to replace it with the correct reachable links.</a:t>
            </a:r>
          </a:p>
          <a:p>
            <a:pPr marL="285750" indent="-285750">
              <a:buFont typeface="Wingdings" panose="05000000000000000000" pitchFamily="2" charset="2"/>
              <a:buChar char="v"/>
            </a:pPr>
            <a:r>
              <a:rPr lang="en-US" sz="2000" b="1" dirty="0"/>
              <a:t>Acquire authoritative </a:t>
            </a:r>
            <a:r>
              <a:rPr lang="en-US" sz="2000" b="1" dirty="0">
                <a:solidFill>
                  <a:srgbClr val="C00000"/>
                </a:solidFill>
              </a:rPr>
              <a:t>Backlinks</a:t>
            </a:r>
            <a:r>
              <a:rPr lang="en-US" sz="2000" b="1" dirty="0"/>
              <a:t> to boost domain authority and search rankings by collaborating with complementary businesses to create joint content or promotions that include mutual linking. Also, Contribute articles to reputable industry blogs and include links back to your site through Guest Blogging.</a:t>
            </a:r>
          </a:p>
          <a:p>
            <a:pPr marL="285750" indent="-285750">
              <a:buFont typeface="Wingdings" panose="05000000000000000000" pitchFamily="2" charset="2"/>
              <a:buChar char="v"/>
            </a:pPr>
            <a:r>
              <a:rPr lang="en-US" sz="2000" b="1" dirty="0"/>
              <a:t>Leverage local SEO for specific geographic regions by optimizing for local search through </a:t>
            </a:r>
            <a:r>
              <a:rPr lang="en-US" sz="2000" b="1" dirty="0">
                <a:solidFill>
                  <a:srgbClr val="C00000"/>
                </a:solidFill>
              </a:rPr>
              <a:t>Google My Business (GMB) </a:t>
            </a:r>
            <a:r>
              <a:rPr lang="en-US" sz="2000" b="1" dirty="0"/>
              <a:t>with accurate contact information and to incorporate location-based keywords.</a:t>
            </a:r>
          </a:p>
          <a:p>
            <a:pPr marL="285750" indent="-285750">
              <a:buFont typeface="Wingdings" panose="05000000000000000000" pitchFamily="2" charset="2"/>
              <a:buChar char="v"/>
            </a:pP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 and m</a:t>
            </a:r>
            <a:r>
              <a:rPr lang="en-US" sz="2000" b="1" dirty="0" err="1">
                <a:solidFill>
                  <a:prstClr val="black"/>
                </a:solidFill>
                <a:latin typeface="Calibri"/>
                <a:cs typeface="Poppins" panose="00000500000000000000" pitchFamily="2" charset="0"/>
              </a:rPr>
              <a:t>onitor</a:t>
            </a:r>
            <a:r>
              <a:rPr lang="en-US" sz="2000" b="1" dirty="0">
                <a:solidFill>
                  <a:prstClr val="black"/>
                </a:solidFill>
                <a:latin typeface="Calibri"/>
                <a:cs typeface="Poppins" panose="00000500000000000000" pitchFamily="2" charset="0"/>
              </a:rPr>
              <a:t> SEO rankings using tools like Ahrefs or SEMrush.</a:t>
            </a:r>
          </a:p>
          <a:p>
            <a:pPr marL="285750" indent="-285750">
              <a:buFont typeface="Wingdings" panose="05000000000000000000" pitchFamily="2" charset="2"/>
              <a:buChar char="v"/>
            </a:pPr>
            <a:r>
              <a:rPr lang="en-US" sz="2000" b="1" dirty="0">
                <a:solidFill>
                  <a:prstClr val="black"/>
                </a:solidFill>
                <a:latin typeface="Calibri"/>
                <a:cs typeface="Poppins" panose="00000500000000000000" pitchFamily="2" charset="0"/>
              </a:rPr>
              <a:t>Measure </a:t>
            </a:r>
            <a:r>
              <a:rPr lang="en-US" sz="2000" b="1" dirty="0">
                <a:solidFill>
                  <a:srgbClr val="C00000"/>
                </a:solidFill>
                <a:latin typeface="Calibri"/>
                <a:cs typeface="Poppins" panose="00000500000000000000" pitchFamily="2" charset="0"/>
              </a:rPr>
              <a:t>Social Media </a:t>
            </a:r>
            <a:r>
              <a:rPr lang="en-US" sz="2000" b="1" dirty="0">
                <a:solidFill>
                  <a:prstClr val="black"/>
                </a:solidFill>
                <a:latin typeface="Calibri"/>
                <a:cs typeface="Poppins" panose="00000500000000000000" pitchFamily="2" charset="0"/>
              </a:rPr>
              <a:t>engagement with insights from Facebook, Instagram and YouTube and track Google My Business inquiries and reviews.</a:t>
            </a:r>
          </a:p>
          <a:p>
            <a:pPr marL="285750" indent="-285750">
              <a:buFont typeface="Wingdings" panose="05000000000000000000" pitchFamily="2" charset="2"/>
              <a:buChar char="v"/>
            </a:pPr>
            <a:endParaRPr lang="en-IN" sz="2000" b="1" dirty="0"/>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1889"/>
            <a:ext cx="25308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200769"/>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2" y="2853807"/>
            <a:ext cx="6522867" cy="3636316"/>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1902899"/>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027288"/>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0"/>
            <a:ext cx="270825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8" y="-54011"/>
            <a:ext cx="4995804" cy="1038672"/>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justbilling,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25024"/>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2852880779"/>
              </p:ext>
            </p:extLst>
          </p:nvPr>
        </p:nvGraphicFramePr>
        <p:xfrm>
          <a:off x="785743" y="1142781"/>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2025-03-13 (7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96690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5935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23400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89266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50774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99067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51770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607289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00573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679352103"/>
              </p:ext>
            </p:extLst>
          </p:nvPr>
        </p:nvGraphicFramePr>
        <p:xfrm>
          <a:off x="608152" y="1073452"/>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4049292815"/>
              </p:ext>
            </p:extLst>
          </p:nvPr>
        </p:nvGraphicFramePr>
        <p:xfrm>
          <a:off x="608152" y="4272839"/>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874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24261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82503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6196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45908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4973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32068"/>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5263</TotalTime>
  <Words>3232</Words>
  <Application>Microsoft Office PowerPoint</Application>
  <PresentationFormat>Widescreen</PresentationFormat>
  <Paragraphs>424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Aileron</vt:lpstr>
      <vt:lpstr>Aileron Bold</vt:lpstr>
      <vt:lpstr>Anantason Semi-Bold</vt:lpstr>
      <vt:lpstr>Arial</vt:lpstr>
      <vt:lpstr>Calibri</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480</cp:revision>
  <dcterms:created xsi:type="dcterms:W3CDTF">2025-03-20T04:09:04Z</dcterms:created>
  <dcterms:modified xsi:type="dcterms:W3CDTF">2025-03-24T06:23:59Z</dcterms:modified>
</cp:coreProperties>
</file>